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3" r:id="rId6"/>
    <p:sldId id="262" r:id="rId7"/>
    <p:sldId id="264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177AE4-BD25-46B1-926A-75C30DEF44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1EABA1A-3D00-48D6-8405-A07B6258D7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F35A809-6A07-4447-A2A6-39EB4340B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6C14A-C4EB-4E9F-9DD6-95A2B74C65A9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9A4A00-7807-42E5-92EF-9F2969EE2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368E70A-1ED9-4693-974C-A446F5819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2A13-D681-45FB-BCE7-DF238F091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695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4A7F9E-4423-460E-BD26-EF4BFF979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68E30F2-5F16-48B9-A259-7777B70B25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2FBA85C-58A0-49DB-B02A-893CBA13A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6C14A-C4EB-4E9F-9DD6-95A2B74C65A9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C557F5-8FB5-4975-913E-4A793313D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F16EF82-47D3-4203-B487-45EDD3EDC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2A13-D681-45FB-BCE7-DF238F091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131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5320AAD-D0B4-499E-8C36-608F27C19E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A0ED125-1883-49BE-A2EF-32D9C18E5D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316874D-40BB-4C16-A076-0D8B8AF77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6C14A-C4EB-4E9F-9DD6-95A2B74C65A9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0B337A-6193-4749-89F0-BC0316D40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D730D5E-3AD8-4861-BA9B-816BF108E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2A13-D681-45FB-BCE7-DF238F091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243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E8F11D-08CD-432E-8D77-DA559F32A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B02407-2286-4DDC-BF5D-29311184CD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28A6A5A-A8FC-4BE1-829B-2186E0D0A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6C14A-C4EB-4E9F-9DD6-95A2B74C65A9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01BBC6-2F86-4CA3-A6ED-AE6001BFA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143F97-8B98-4724-A2D6-6A9F3B486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2A13-D681-45FB-BCE7-DF238F091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78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442BAF-A714-4615-BEB3-FEA6067B3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2509269-67B1-4120-8308-37362146B2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87E8CE4-381E-4122-96E2-AA3C5A830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6C14A-C4EB-4E9F-9DD6-95A2B74C65A9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92DF7A2-F105-47D9-BE94-2B72FB627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C869FA0-9621-4B0D-887E-68204FC1C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2A13-D681-45FB-BCE7-DF238F091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0067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A8F74B-B771-4E4D-940A-D24568475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0A1BE3-9247-42D5-9815-A603566110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E274327-A064-43C1-A80E-68B15BDD8D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7D6F29F-E46C-45F5-9B6D-1F50C2D82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6C14A-C4EB-4E9F-9DD6-95A2B74C65A9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DB06F44-30E6-4D32-BE4C-F5CF7E76F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5A183AE-5AAC-449B-A3FA-C45080844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2A13-D681-45FB-BCE7-DF238F091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600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AC2E17-421D-44F8-8675-AE4D5AEC0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6489791-48EB-4CA6-9006-3E038F98E3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EC396EE-F1AA-48A4-82FE-FF249D7899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643881D-0686-4905-985E-A542F51017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81B170F-BEE3-476A-BF4B-079379358F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2C36BB3-727E-48DD-8672-1DAD3AE43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6C14A-C4EB-4E9F-9DD6-95A2B74C65A9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9CB02FB-1C52-4B16-93A6-7A52AE997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DD81E63-4721-4BE7-A8D2-403B0AD66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2A13-D681-45FB-BCE7-DF238F091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4369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C1E832-EC4C-4F82-B08C-C6D62CC0B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30ADAFA-D5CE-41BD-9010-9622A46FA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6C14A-C4EB-4E9F-9DD6-95A2B74C65A9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37D9B93-8432-440A-A06D-7E9E7FE84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70543DF-FA46-4DDE-AAD2-A01C6DC03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2A13-D681-45FB-BCE7-DF238F091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442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6ACDB8E-2B96-4C8D-98E2-3813C810A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6C14A-C4EB-4E9F-9DD6-95A2B74C65A9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EF023BD-A669-429C-AF3D-446386AFC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52137AC-52AF-47FD-9295-E5A1EB139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2A13-D681-45FB-BCE7-DF238F091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734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67AEE3-A541-4ED3-B195-2E1384951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003124-26E4-4F76-B092-40F82E2255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CB24C62-F81B-437C-8197-03ECB2DAC3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0C9ABD8-5091-4B14-B600-10BDE8A59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6C14A-C4EB-4E9F-9DD6-95A2B74C65A9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2A704A1-A8CE-4B98-B458-A4CFDADBB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2CB5ACE-827A-40D5-BEFE-CA286DAF8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2A13-D681-45FB-BCE7-DF238F091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6306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EE6E59-E7F9-4434-BA27-1481C56F0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98942D3-9D2C-4374-B00D-6AF2514E04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ACF9EDF-2772-4B80-B476-4820C4B801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7156EDE-A6D7-4F45-8D21-1B2E7C9EF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6C14A-C4EB-4E9F-9DD6-95A2B74C65A9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DAA2444-3A79-4782-B60C-4897F4AC5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44F21CA-B77D-4BD7-9ED2-F0464A63E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2A13-D681-45FB-BCE7-DF238F091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696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6218F6-9B4F-46D5-A4CF-DD0D7A4F8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BC3B667-F00F-4791-A9C6-E0CE5770FD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EA5750C-7DD3-4196-8618-127E4EDFA0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6C14A-C4EB-4E9F-9DD6-95A2B74C65A9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AAF3D55-5AD4-4CBD-A372-34774C972E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78A5690-2BFF-48AD-860A-9A3D5D0299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92A13-D681-45FB-BCE7-DF238F091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855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DA671F-C6EB-4B2F-9DA8-FFE1B54D58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On the move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24944A5-9D9A-4342-82EF-F9BAD48885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 IR week 12</a:t>
            </a:r>
          </a:p>
          <a:p>
            <a:r>
              <a:rPr lang="en-US" dirty="0"/>
              <a:t>Instructor: </a:t>
            </a:r>
            <a:r>
              <a:rPr lang="en-US" dirty="0" err="1"/>
              <a:t>Zhumaliyeva</a:t>
            </a:r>
            <a:r>
              <a:rPr lang="en-US" dirty="0"/>
              <a:t> </a:t>
            </a:r>
            <a:r>
              <a:rPr lang="en-US" dirty="0" err="1"/>
              <a:t>Zh.K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3694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792371-53B4-4C5E-8DCA-E0E896913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Revision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F9FA67-54AC-4E5A-80B2-153B8B8003F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Apply for a job</a:t>
            </a:r>
            <a:endParaRPr lang="ru-RU" b="1" dirty="0"/>
          </a:p>
          <a:p>
            <a:r>
              <a:rPr lang="en-US" dirty="0"/>
              <a:t> </a:t>
            </a:r>
            <a:r>
              <a:rPr lang="en-US" b="1" dirty="0"/>
              <a:t>No-brainer </a:t>
            </a:r>
            <a:endParaRPr lang="ru-RU" dirty="0"/>
          </a:p>
          <a:p>
            <a:r>
              <a:rPr lang="en-US" dirty="0"/>
              <a:t> </a:t>
            </a:r>
            <a:r>
              <a:rPr lang="en-US" b="1" dirty="0"/>
              <a:t>Challenging </a:t>
            </a:r>
            <a:endParaRPr lang="ru-RU" dirty="0"/>
          </a:p>
          <a:p>
            <a:r>
              <a:rPr lang="en-US" dirty="0"/>
              <a:t> </a:t>
            </a:r>
            <a:r>
              <a:rPr lang="en-US" b="1" dirty="0"/>
              <a:t>Going forward</a:t>
            </a:r>
            <a:endParaRPr lang="ru-RU" dirty="0"/>
          </a:p>
          <a:p>
            <a:r>
              <a:rPr lang="en-US" dirty="0"/>
              <a:t> </a:t>
            </a:r>
            <a:r>
              <a:rPr lang="en-US" b="1" dirty="0"/>
              <a:t>Touch base offline  </a:t>
            </a:r>
            <a:endParaRPr lang="ru-RU" dirty="0"/>
          </a:p>
          <a:p>
            <a:r>
              <a:rPr lang="en-US" dirty="0"/>
              <a:t> </a:t>
            </a:r>
            <a:r>
              <a:rPr lang="en-US" b="1" dirty="0"/>
              <a:t>Cascading </a:t>
            </a:r>
            <a:endParaRPr lang="ru-RU" dirty="0"/>
          </a:p>
          <a:p>
            <a:r>
              <a:rPr lang="en-US" dirty="0"/>
              <a:t> </a:t>
            </a:r>
            <a:r>
              <a:rPr lang="en-US" b="1" dirty="0"/>
              <a:t>Thinking outside/inside the box </a:t>
            </a:r>
            <a:endParaRPr lang="ru-RU" dirty="0"/>
          </a:p>
          <a:p>
            <a:r>
              <a:rPr lang="en-US" dirty="0"/>
              <a:t> </a:t>
            </a:r>
            <a:r>
              <a:rPr lang="en-US" b="1" dirty="0"/>
              <a:t>Heads-up </a:t>
            </a:r>
          </a:p>
          <a:p>
            <a:endParaRPr lang="en-US" b="1" dirty="0"/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2A8783C-A7C3-4791-BA09-E9BC19B4D93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Get a promotion</a:t>
            </a:r>
          </a:p>
          <a:p>
            <a:r>
              <a:rPr lang="en-US" dirty="0"/>
              <a:t>Sign a contract</a:t>
            </a:r>
          </a:p>
          <a:p>
            <a:r>
              <a:rPr lang="en-US" dirty="0"/>
              <a:t>Be made redundant </a:t>
            </a:r>
          </a:p>
          <a:p>
            <a:r>
              <a:rPr lang="en-US" dirty="0"/>
              <a:t>Be sacked/fired/dismissed</a:t>
            </a:r>
          </a:p>
          <a:p>
            <a:r>
              <a:rPr lang="en-US" dirty="0"/>
              <a:t>Retire</a:t>
            </a:r>
          </a:p>
          <a:p>
            <a:r>
              <a:rPr lang="en-US" dirty="0"/>
              <a:t>Resign</a:t>
            </a:r>
          </a:p>
          <a:p>
            <a:r>
              <a:rPr lang="en-US" dirty="0"/>
              <a:t>Assignments</a:t>
            </a:r>
          </a:p>
          <a:p>
            <a:r>
              <a:rPr lang="en-US" dirty="0" err="1"/>
              <a:t>Resit</a:t>
            </a:r>
            <a:r>
              <a:rPr lang="en-US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7874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4E5E38-E8EB-49D6-9B15-694F11D55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68177"/>
            <a:ext cx="10515600" cy="1041645"/>
          </a:xfrm>
        </p:spPr>
        <p:txBody>
          <a:bodyPr>
            <a:normAutofit/>
          </a:bodyPr>
          <a:lstStyle/>
          <a:p>
            <a:r>
              <a:rPr lang="en-US" sz="3600" dirty="0"/>
              <a:t>Match the phrasal verbs </a:t>
            </a:r>
            <a:r>
              <a:rPr lang="en-US" sz="3600" b="1" dirty="0">
                <a:solidFill>
                  <a:srgbClr val="FF0000"/>
                </a:solidFill>
              </a:rPr>
              <a:t>in red </a:t>
            </a:r>
            <a:r>
              <a:rPr lang="en-US" sz="3600" dirty="0"/>
              <a:t>with their meanings (a-h)</a:t>
            </a: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530C13-913C-4B1A-BC95-D707672761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1178512"/>
            <a:ext cx="5181600" cy="4351338"/>
          </a:xfrm>
        </p:spPr>
        <p:txBody>
          <a:bodyPr>
            <a:noAutofit/>
          </a:bodyPr>
          <a:lstStyle/>
          <a:p>
            <a:r>
              <a:rPr lang="en-US" sz="2000" dirty="0"/>
              <a:t>1. if you want to </a:t>
            </a:r>
            <a:r>
              <a:rPr lang="en-US" sz="2000" b="1" dirty="0">
                <a:solidFill>
                  <a:srgbClr val="FF0000"/>
                </a:solidFill>
              </a:rPr>
              <a:t>get ahead</a:t>
            </a:r>
            <a:r>
              <a:rPr lang="en-US" sz="2000" dirty="0"/>
              <a:t>, you need to work hard </a:t>
            </a:r>
            <a:endParaRPr lang="en-US" sz="2000" b="1" dirty="0">
              <a:solidFill>
                <a:srgbClr val="FF0000"/>
              </a:solidFill>
            </a:endParaRPr>
          </a:p>
          <a:p>
            <a:r>
              <a:rPr lang="en-US" sz="2000" dirty="0"/>
              <a:t>2. he applied for a job in an international company, but they </a:t>
            </a:r>
            <a:r>
              <a:rPr lang="en-US" sz="2000" b="1" dirty="0">
                <a:solidFill>
                  <a:srgbClr val="FF0000"/>
                </a:solidFill>
              </a:rPr>
              <a:t>turned</a:t>
            </a:r>
            <a:r>
              <a:rPr lang="en-US" sz="2000" dirty="0"/>
              <a:t> him </a:t>
            </a:r>
            <a:r>
              <a:rPr lang="en-US" sz="2000" b="1" dirty="0">
                <a:solidFill>
                  <a:srgbClr val="FF0000"/>
                </a:solidFill>
              </a:rPr>
              <a:t>down</a:t>
            </a:r>
            <a:r>
              <a:rPr lang="en-US" sz="2000" dirty="0"/>
              <a:t>. </a:t>
            </a:r>
            <a:endParaRPr lang="en-US" sz="2000" b="1" dirty="0">
              <a:solidFill>
                <a:srgbClr val="FF0000"/>
              </a:solidFill>
            </a:endParaRPr>
          </a:p>
          <a:p>
            <a:r>
              <a:rPr lang="en-US" sz="2000" dirty="0"/>
              <a:t>3. she </a:t>
            </a:r>
            <a:r>
              <a:rPr lang="en-US" sz="2000" b="1" dirty="0">
                <a:solidFill>
                  <a:srgbClr val="FF0000"/>
                </a:solidFill>
              </a:rPr>
              <a:t>took over </a:t>
            </a:r>
            <a:r>
              <a:rPr lang="en-US" sz="2000" dirty="0"/>
              <a:t>the project last year. It’s hers now. </a:t>
            </a:r>
            <a:endParaRPr lang="en-US" sz="2000" b="1" dirty="0">
              <a:solidFill>
                <a:srgbClr val="FF0000"/>
              </a:solidFill>
            </a:endParaRPr>
          </a:p>
          <a:p>
            <a:r>
              <a:rPr lang="en-US" sz="2000" dirty="0"/>
              <a:t>4. they’re going to </a:t>
            </a:r>
            <a:r>
              <a:rPr lang="en-US" sz="2000" b="1" dirty="0">
                <a:solidFill>
                  <a:srgbClr val="FF0000"/>
                </a:solidFill>
              </a:rPr>
              <a:t>set up </a:t>
            </a:r>
            <a:r>
              <a:rPr lang="en-US" sz="2000" dirty="0"/>
              <a:t>a new office in Tokyo.</a:t>
            </a:r>
            <a:endParaRPr lang="en-US" sz="2000" b="1" dirty="0">
              <a:solidFill>
                <a:srgbClr val="FF0000"/>
              </a:solidFill>
            </a:endParaRPr>
          </a:p>
          <a:p>
            <a:r>
              <a:rPr lang="en-US" sz="2000" dirty="0"/>
              <a:t>5. this new job is really hard, but I’m going to </a:t>
            </a:r>
            <a:r>
              <a:rPr lang="en-US" sz="2000" b="1" dirty="0">
                <a:solidFill>
                  <a:srgbClr val="FF0000"/>
                </a:solidFill>
              </a:rPr>
              <a:t>keep at </a:t>
            </a:r>
            <a:r>
              <a:rPr lang="en-US" sz="2000" dirty="0"/>
              <a:t>it. </a:t>
            </a:r>
            <a:endParaRPr lang="en-US" sz="2000" b="1" dirty="0">
              <a:solidFill>
                <a:srgbClr val="FF0000"/>
              </a:solidFill>
            </a:endParaRPr>
          </a:p>
          <a:p>
            <a:r>
              <a:rPr lang="en-US" sz="2000" dirty="0"/>
              <a:t>6. we’re </a:t>
            </a:r>
            <a:r>
              <a:rPr lang="en-US" sz="2000" b="1" dirty="0">
                <a:solidFill>
                  <a:srgbClr val="FF0000"/>
                </a:solidFill>
              </a:rPr>
              <a:t>working on </a:t>
            </a:r>
            <a:r>
              <a:rPr lang="en-US" sz="2000" dirty="0"/>
              <a:t>a new product to get it just right. </a:t>
            </a:r>
            <a:endParaRPr lang="en-US" sz="2000" b="1" dirty="0">
              <a:solidFill>
                <a:srgbClr val="FF0000"/>
              </a:solidFill>
            </a:endParaRPr>
          </a:p>
          <a:p>
            <a:r>
              <a:rPr lang="en-US" sz="2000" dirty="0"/>
              <a:t>7. To apply for the job, you need to </a:t>
            </a:r>
            <a:r>
              <a:rPr lang="en-US" sz="2000" b="1" dirty="0">
                <a:solidFill>
                  <a:srgbClr val="FF0000"/>
                </a:solidFill>
              </a:rPr>
              <a:t>fill in </a:t>
            </a:r>
            <a:r>
              <a:rPr lang="en-US" sz="2000" dirty="0"/>
              <a:t>this form. </a:t>
            </a:r>
            <a:endParaRPr lang="en-US" sz="2000" b="1" dirty="0">
              <a:solidFill>
                <a:srgbClr val="FF0000"/>
              </a:solidFill>
            </a:endParaRPr>
          </a:p>
          <a:p>
            <a:r>
              <a:rPr lang="en-US" sz="2000" dirty="0"/>
              <a:t>8. I’m so busy at work that I can’t </a:t>
            </a:r>
            <a:r>
              <a:rPr lang="en-US" sz="2000" b="1" dirty="0">
                <a:solidFill>
                  <a:srgbClr val="FF0000"/>
                </a:solidFill>
              </a:rPr>
              <a:t>keep up with</a:t>
            </a:r>
            <a:r>
              <a:rPr lang="en-US" sz="2000" dirty="0"/>
              <a:t> it all. 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CE19841-27A4-42CD-BF6D-EB416B1366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253331"/>
            <a:ext cx="5181600" cy="4351338"/>
          </a:xfrm>
        </p:spPr>
        <p:txBody>
          <a:bodyPr>
            <a:noAutofit/>
          </a:bodyPr>
          <a:lstStyle/>
          <a:p>
            <a:r>
              <a:rPr lang="en-US" sz="2400" dirty="0"/>
              <a:t>A. spend time producing or improving something</a:t>
            </a:r>
          </a:p>
          <a:p>
            <a:r>
              <a:rPr lang="en-US" sz="2400" dirty="0"/>
              <a:t>B. start (a business, an organization, etc.)</a:t>
            </a:r>
          </a:p>
          <a:p>
            <a:r>
              <a:rPr lang="en-US" sz="2400" dirty="0"/>
              <a:t>C. continue doing something even if you want to stop</a:t>
            </a:r>
          </a:p>
          <a:p>
            <a:r>
              <a:rPr lang="en-US" sz="2400" dirty="0"/>
              <a:t>D. be more successful, or progress faster</a:t>
            </a:r>
          </a:p>
          <a:p>
            <a:r>
              <a:rPr lang="en-US" sz="2400" dirty="0"/>
              <a:t>E. go at the same speed as something or someone</a:t>
            </a:r>
          </a:p>
          <a:p>
            <a:r>
              <a:rPr lang="en-US" sz="2400" dirty="0"/>
              <a:t>F. add information to a document, e.g. your name/address</a:t>
            </a:r>
          </a:p>
          <a:p>
            <a:r>
              <a:rPr lang="en-US" sz="2400" dirty="0"/>
              <a:t>G. not accept an offer, request or application</a:t>
            </a:r>
          </a:p>
          <a:p>
            <a:r>
              <a:rPr lang="en-US" sz="2400" dirty="0"/>
              <a:t>H. take control of something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768844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4E5E38-E8EB-49D6-9B15-694F11D55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68177"/>
            <a:ext cx="10515600" cy="1041645"/>
          </a:xfrm>
        </p:spPr>
        <p:txBody>
          <a:bodyPr>
            <a:normAutofit/>
          </a:bodyPr>
          <a:lstStyle/>
          <a:p>
            <a:r>
              <a:rPr lang="en-US" sz="3600" dirty="0"/>
              <a:t>Match the phrasal verbs </a:t>
            </a:r>
            <a:r>
              <a:rPr lang="en-US" sz="3600" b="1" dirty="0">
                <a:solidFill>
                  <a:srgbClr val="FF0000"/>
                </a:solidFill>
              </a:rPr>
              <a:t>in red </a:t>
            </a:r>
            <a:r>
              <a:rPr lang="en-US" sz="3600" dirty="0"/>
              <a:t>with their meanings (a-h)</a:t>
            </a: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530C13-913C-4B1A-BC95-D707672761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1178512"/>
            <a:ext cx="5181600" cy="4351338"/>
          </a:xfrm>
        </p:spPr>
        <p:txBody>
          <a:bodyPr>
            <a:noAutofit/>
          </a:bodyPr>
          <a:lstStyle/>
          <a:p>
            <a:r>
              <a:rPr lang="en-US" sz="2000" dirty="0"/>
              <a:t>1. if you want to </a:t>
            </a:r>
            <a:r>
              <a:rPr lang="en-US" sz="2000" b="1" dirty="0">
                <a:solidFill>
                  <a:srgbClr val="FF0000"/>
                </a:solidFill>
              </a:rPr>
              <a:t>get ahead</a:t>
            </a:r>
            <a:r>
              <a:rPr lang="en-US" sz="2000" dirty="0"/>
              <a:t>, you need to work hard </a:t>
            </a:r>
            <a:r>
              <a:rPr lang="en-US" sz="2000" b="1" dirty="0">
                <a:solidFill>
                  <a:srgbClr val="FF0000"/>
                </a:solidFill>
              </a:rPr>
              <a:t>(D)</a:t>
            </a:r>
          </a:p>
          <a:p>
            <a:r>
              <a:rPr lang="en-US" sz="2000" dirty="0"/>
              <a:t>2. he applied for a job in an international company, but they </a:t>
            </a:r>
            <a:r>
              <a:rPr lang="en-US" sz="2000" b="1" dirty="0">
                <a:solidFill>
                  <a:srgbClr val="FF0000"/>
                </a:solidFill>
              </a:rPr>
              <a:t>turned</a:t>
            </a:r>
            <a:r>
              <a:rPr lang="en-US" sz="2000" dirty="0"/>
              <a:t> him </a:t>
            </a:r>
            <a:r>
              <a:rPr lang="en-US" sz="2000" b="1" dirty="0">
                <a:solidFill>
                  <a:srgbClr val="FF0000"/>
                </a:solidFill>
              </a:rPr>
              <a:t>down</a:t>
            </a:r>
            <a:r>
              <a:rPr lang="en-US" sz="2000" dirty="0"/>
              <a:t>. </a:t>
            </a:r>
            <a:r>
              <a:rPr lang="en-US" sz="2000" b="1" dirty="0">
                <a:solidFill>
                  <a:srgbClr val="FF0000"/>
                </a:solidFill>
              </a:rPr>
              <a:t>(G)</a:t>
            </a:r>
          </a:p>
          <a:p>
            <a:r>
              <a:rPr lang="en-US" sz="2000" dirty="0"/>
              <a:t>3. she </a:t>
            </a:r>
            <a:r>
              <a:rPr lang="en-US" sz="2000" b="1" dirty="0">
                <a:solidFill>
                  <a:srgbClr val="FF0000"/>
                </a:solidFill>
              </a:rPr>
              <a:t>took over </a:t>
            </a:r>
            <a:r>
              <a:rPr lang="en-US" sz="2000" dirty="0"/>
              <a:t>the project last year. It’s hers now. </a:t>
            </a:r>
            <a:r>
              <a:rPr lang="en-US" sz="2000" b="1" dirty="0">
                <a:solidFill>
                  <a:srgbClr val="FF0000"/>
                </a:solidFill>
              </a:rPr>
              <a:t>(H)</a:t>
            </a:r>
          </a:p>
          <a:p>
            <a:r>
              <a:rPr lang="en-US" sz="2000" dirty="0"/>
              <a:t>4. they’re going to </a:t>
            </a:r>
            <a:r>
              <a:rPr lang="en-US" sz="2000" b="1" dirty="0">
                <a:solidFill>
                  <a:srgbClr val="FF0000"/>
                </a:solidFill>
              </a:rPr>
              <a:t>set up </a:t>
            </a:r>
            <a:r>
              <a:rPr lang="en-US" sz="2000" dirty="0"/>
              <a:t>a new office in Tokyo. </a:t>
            </a:r>
            <a:r>
              <a:rPr lang="en-US" sz="2000" b="1" dirty="0">
                <a:solidFill>
                  <a:srgbClr val="FF0000"/>
                </a:solidFill>
              </a:rPr>
              <a:t>(B)</a:t>
            </a:r>
          </a:p>
          <a:p>
            <a:r>
              <a:rPr lang="en-US" sz="2000" dirty="0"/>
              <a:t>5. this new job is really hard, but I’m going to </a:t>
            </a:r>
            <a:r>
              <a:rPr lang="en-US" sz="2000" b="1" dirty="0">
                <a:solidFill>
                  <a:srgbClr val="FF0000"/>
                </a:solidFill>
              </a:rPr>
              <a:t>keep at </a:t>
            </a:r>
            <a:r>
              <a:rPr lang="en-US" sz="2000" dirty="0"/>
              <a:t>it. </a:t>
            </a:r>
            <a:r>
              <a:rPr lang="en-US" sz="2000" b="1" dirty="0">
                <a:solidFill>
                  <a:srgbClr val="FF0000"/>
                </a:solidFill>
              </a:rPr>
              <a:t>(C)</a:t>
            </a:r>
          </a:p>
          <a:p>
            <a:r>
              <a:rPr lang="en-US" sz="2000" dirty="0"/>
              <a:t>6. we’re </a:t>
            </a:r>
            <a:r>
              <a:rPr lang="en-US" sz="2000" b="1" dirty="0">
                <a:solidFill>
                  <a:srgbClr val="FF0000"/>
                </a:solidFill>
              </a:rPr>
              <a:t>working on </a:t>
            </a:r>
            <a:r>
              <a:rPr lang="en-US" sz="2000" dirty="0"/>
              <a:t>a new product to get it just right. </a:t>
            </a:r>
            <a:r>
              <a:rPr lang="en-US" sz="2000" b="1" dirty="0">
                <a:solidFill>
                  <a:srgbClr val="FF0000"/>
                </a:solidFill>
              </a:rPr>
              <a:t>(A)</a:t>
            </a:r>
          </a:p>
          <a:p>
            <a:r>
              <a:rPr lang="en-US" sz="2000" dirty="0"/>
              <a:t>7. To apply for the job, you need to </a:t>
            </a:r>
            <a:r>
              <a:rPr lang="en-US" sz="2000" b="1" dirty="0">
                <a:solidFill>
                  <a:srgbClr val="FF0000"/>
                </a:solidFill>
              </a:rPr>
              <a:t>fill in </a:t>
            </a:r>
            <a:r>
              <a:rPr lang="en-US" sz="2000" dirty="0"/>
              <a:t>this form. </a:t>
            </a:r>
            <a:r>
              <a:rPr lang="en-US" sz="2000" b="1" dirty="0">
                <a:solidFill>
                  <a:srgbClr val="FF0000"/>
                </a:solidFill>
              </a:rPr>
              <a:t>(F)</a:t>
            </a:r>
          </a:p>
          <a:p>
            <a:r>
              <a:rPr lang="en-US" sz="2000" dirty="0"/>
              <a:t>8. I’m so busy at work that I can’t </a:t>
            </a:r>
            <a:r>
              <a:rPr lang="en-US" sz="2000" b="1" dirty="0">
                <a:solidFill>
                  <a:srgbClr val="FF0000"/>
                </a:solidFill>
              </a:rPr>
              <a:t>keep up with</a:t>
            </a:r>
            <a:r>
              <a:rPr lang="en-US" sz="2000" dirty="0"/>
              <a:t> it all. </a:t>
            </a:r>
            <a:r>
              <a:rPr lang="en-US" sz="2000" b="1" dirty="0">
                <a:solidFill>
                  <a:srgbClr val="FF0000"/>
                </a:solidFill>
              </a:rPr>
              <a:t>(E)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CE19841-27A4-42CD-BF6D-EB416B1366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253331"/>
            <a:ext cx="5181600" cy="4351338"/>
          </a:xfrm>
        </p:spPr>
        <p:txBody>
          <a:bodyPr>
            <a:noAutofit/>
          </a:bodyPr>
          <a:lstStyle/>
          <a:p>
            <a:r>
              <a:rPr lang="en-US" sz="2400" dirty="0"/>
              <a:t>A. spend time producing or improving something</a:t>
            </a:r>
          </a:p>
          <a:p>
            <a:r>
              <a:rPr lang="en-US" sz="2400" dirty="0"/>
              <a:t>B. start (a business, an organization, etc.)</a:t>
            </a:r>
          </a:p>
          <a:p>
            <a:r>
              <a:rPr lang="en-US" sz="2400" dirty="0"/>
              <a:t>C. continue doing something even if you want to stop</a:t>
            </a:r>
          </a:p>
          <a:p>
            <a:r>
              <a:rPr lang="en-US" sz="2400" dirty="0"/>
              <a:t>D. be more successful, or progress faster</a:t>
            </a:r>
          </a:p>
          <a:p>
            <a:r>
              <a:rPr lang="en-US" sz="2400" dirty="0"/>
              <a:t>E. go at the same speed as something or someone</a:t>
            </a:r>
          </a:p>
          <a:p>
            <a:r>
              <a:rPr lang="en-US" sz="2400" dirty="0"/>
              <a:t>F. add information to a document, e.g. your name/address</a:t>
            </a:r>
          </a:p>
          <a:p>
            <a:r>
              <a:rPr lang="en-US" sz="2400" dirty="0"/>
              <a:t>G. not accept an offer, request or application</a:t>
            </a:r>
          </a:p>
          <a:p>
            <a:r>
              <a:rPr lang="en-US" sz="2400" dirty="0"/>
              <a:t>H. take control of something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36175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A6935D-FAE2-486A-A927-1D0DE5E53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319ADC-61F5-4317-BA8B-84DCB9917A9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Journey</a:t>
            </a:r>
          </a:p>
          <a:p>
            <a:r>
              <a:rPr lang="en-US" b="1" dirty="0">
                <a:solidFill>
                  <a:srgbClr val="FF0000"/>
                </a:solidFill>
              </a:rPr>
              <a:t>Travel </a:t>
            </a:r>
          </a:p>
          <a:p>
            <a:r>
              <a:rPr lang="en-US" b="1" dirty="0">
                <a:solidFill>
                  <a:srgbClr val="FF0000"/>
                </a:solidFill>
              </a:rPr>
              <a:t>Trip</a:t>
            </a:r>
          </a:p>
          <a:p>
            <a:r>
              <a:rPr lang="en-US" b="1" dirty="0">
                <a:solidFill>
                  <a:srgbClr val="FF0000"/>
                </a:solidFill>
              </a:rPr>
              <a:t>Voyage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E395098-C623-49E0-84D3-FE11627B75E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281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F3D5CA-C47E-4452-9C37-643AF9B57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the move. Journey.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55AC72-3688-41E2-A229-2A94DD3B9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Journey (N) </a:t>
            </a:r>
            <a:r>
              <a:rPr lang="en-US" dirty="0"/>
              <a:t>– an occasion when you travel from one place to another, especially when there’s a long distance between the places: </a:t>
            </a:r>
            <a:r>
              <a:rPr lang="en-US" i="1" dirty="0"/>
              <a:t>We had a long journey ahead of us. </a:t>
            </a:r>
          </a:p>
          <a:p>
            <a:r>
              <a:rPr lang="en-US" b="1" dirty="0">
                <a:solidFill>
                  <a:srgbClr val="FF0000"/>
                </a:solidFill>
              </a:rPr>
              <a:t>Travel (N) </a:t>
            </a:r>
            <a:r>
              <a:rPr lang="en-US" dirty="0"/>
              <a:t>– the activity of travelling: </a:t>
            </a:r>
            <a:r>
              <a:rPr lang="en-US" i="1" dirty="0"/>
              <a:t>Foreign travel never really appealed to him until he retired. Our agency deals mostly with business travel. </a:t>
            </a:r>
          </a:p>
          <a:p>
            <a:r>
              <a:rPr lang="en-US" b="1" dirty="0">
                <a:solidFill>
                  <a:srgbClr val="FF0000"/>
                </a:solidFill>
              </a:rPr>
              <a:t>Trip (N) </a:t>
            </a:r>
            <a:r>
              <a:rPr lang="en-US" dirty="0"/>
              <a:t>– an occasion when you go somewhere and come back again: </a:t>
            </a:r>
            <a:r>
              <a:rPr lang="en-US" i="1" dirty="0"/>
              <a:t>a fishing/camping/sightseeing trip</a:t>
            </a:r>
          </a:p>
          <a:p>
            <a:r>
              <a:rPr lang="en-US" b="1" dirty="0">
                <a:solidFill>
                  <a:srgbClr val="FF0000"/>
                </a:solidFill>
              </a:rPr>
              <a:t>Voyage (N) </a:t>
            </a:r>
            <a:r>
              <a:rPr lang="en-US" dirty="0"/>
              <a:t>– a long journey, especially by boat or into space: </a:t>
            </a:r>
            <a:r>
              <a:rPr lang="en-US" i="1" dirty="0"/>
              <a:t>the long voyage home</a:t>
            </a:r>
          </a:p>
        </p:txBody>
      </p:sp>
    </p:spTree>
    <p:extLst>
      <p:ext uri="{BB962C8B-B14F-4D97-AF65-F5344CB8AC3E}">
        <p14:creationId xmlns:p14="http://schemas.microsoft.com/office/powerpoint/2010/main" val="1118465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A6B3F7-E419-4A4E-B0AD-358A48A76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 this questions and record a 2 min video message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7FA494-6B84-4E90-8C0C-5680C02BC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you ever travel abroad in the holidays? What are your </a:t>
            </a:r>
            <a:r>
              <a:rPr lang="en-US" dirty="0" err="1"/>
              <a:t>favourite</a:t>
            </a:r>
            <a:r>
              <a:rPr lang="en-US" dirty="0"/>
              <a:t> destination?</a:t>
            </a:r>
          </a:p>
          <a:p>
            <a:r>
              <a:rPr lang="en-US" dirty="0"/>
              <a:t>How important is travel for you? Why?</a:t>
            </a:r>
          </a:p>
          <a:p>
            <a:r>
              <a:rPr lang="en-US" dirty="0"/>
              <a:t>Where is a good place to go on a day trip from your own town or city? Give reasons.</a:t>
            </a:r>
          </a:p>
          <a:p>
            <a:r>
              <a:rPr lang="en-US" dirty="0"/>
              <a:t>What type of transport do you prefer for short trips?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Deadline is 5th April 2020 12 pm</a:t>
            </a:r>
          </a:p>
        </p:txBody>
      </p:sp>
    </p:spTree>
    <p:extLst>
      <p:ext uri="{BB962C8B-B14F-4D97-AF65-F5344CB8AC3E}">
        <p14:creationId xmlns:p14="http://schemas.microsoft.com/office/powerpoint/2010/main" val="42290123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708</Words>
  <Application>Microsoft Office PowerPoint</Application>
  <PresentationFormat>Широкоэкранный</PresentationFormat>
  <Paragraphs>70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On the move</vt:lpstr>
      <vt:lpstr>Revision</vt:lpstr>
      <vt:lpstr>Match the phrasal verbs in red with their meanings (a-h)</vt:lpstr>
      <vt:lpstr>Match the phrasal verbs in red with their meanings (a-h)</vt:lpstr>
      <vt:lpstr>Презентация PowerPoint</vt:lpstr>
      <vt:lpstr>On the move. Journey.</vt:lpstr>
      <vt:lpstr>Answer this questions and record a 2 min video message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the move</dc:title>
  <dc:creator>Zhumaliye Zhansaya</dc:creator>
  <cp:lastModifiedBy>Zhumaliye Zhansaya</cp:lastModifiedBy>
  <cp:revision>13</cp:revision>
  <dcterms:created xsi:type="dcterms:W3CDTF">2020-03-31T02:18:31Z</dcterms:created>
  <dcterms:modified xsi:type="dcterms:W3CDTF">2020-03-31T04:12:57Z</dcterms:modified>
</cp:coreProperties>
</file>